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58" r:id="rId4"/>
    <p:sldId id="263" r:id="rId5"/>
    <p:sldId id="260" r:id="rId6"/>
    <p:sldId id="259" r:id="rId7"/>
    <p:sldId id="261" r:id="rId8"/>
    <p:sldId id="262" r:id="rId9"/>
    <p:sldId id="264" r:id="rId10"/>
    <p:sldId id="267" r:id="rId11"/>
    <p:sldId id="269" r:id="rId12"/>
    <p:sldId id="265" r:id="rId13"/>
    <p:sldId id="266" r:id="rId14"/>
    <p:sldId id="270" r:id="rId15"/>
    <p:sldId id="271" r:id="rId16"/>
    <p:sldId id="272" r:id="rId17"/>
    <p:sldId id="287" r:id="rId18"/>
    <p:sldId id="273" r:id="rId19"/>
    <p:sldId id="275" r:id="rId20"/>
    <p:sldId id="274" r:id="rId21"/>
    <p:sldId id="276" r:id="rId22"/>
    <p:sldId id="277" r:id="rId23"/>
    <p:sldId id="278" r:id="rId24"/>
    <p:sldId id="279" r:id="rId25"/>
    <p:sldId id="289" r:id="rId26"/>
    <p:sldId id="288" r:id="rId27"/>
    <p:sldId id="283" r:id="rId28"/>
    <p:sldId id="284" r:id="rId29"/>
    <p:sldId id="285" r:id="rId30"/>
    <p:sldId id="292" r:id="rId31"/>
    <p:sldId id="286" r:id="rId32"/>
    <p:sldId id="290" r:id="rId33"/>
    <p:sldId id="291" r:id="rId34"/>
    <p:sldId id="299" r:id="rId35"/>
    <p:sldId id="294" r:id="rId36"/>
    <p:sldId id="298" r:id="rId37"/>
    <p:sldId id="296" r:id="rId38"/>
    <p:sldId id="295" r:id="rId39"/>
    <p:sldId id="297" r:id="rId4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03" d="100"/>
          <a:sy n="103" d="100"/>
        </p:scale>
        <p:origin x="-224" y="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notesMaster" Target="notesMasters/notesMaster1.xml"/><Relationship Id="rId42" Type="http://schemas.openxmlformats.org/officeDocument/2006/relationships/printerSettings" Target="printerSettings/printerSettings1.bin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Workbook1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Work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layout/>
      <c:overlay val="0"/>
      <c:txPr>
        <a:bodyPr/>
        <a:lstStyle/>
        <a:p>
          <a:pPr>
            <a:defRPr sz="2400"/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Precision</c:v>
                </c:pt>
              </c:strCache>
            </c:strRef>
          </c:tx>
          <c:errBars>
            <c:errDir val="y"/>
            <c:errBarType val="both"/>
            <c:errValType val="cust"/>
            <c:noEndCap val="0"/>
            <c:plus>
              <c:numRef>
                <c:f>Sheet1!$C$2:$C$5</c:f>
                <c:numCache>
                  <c:formatCode>General</c:formatCode>
                  <c:ptCount val="4"/>
                  <c:pt idx="0">
                    <c:v>0.11</c:v>
                  </c:pt>
                  <c:pt idx="1">
                    <c:v>0.37</c:v>
                  </c:pt>
                  <c:pt idx="2">
                    <c:v>0.3</c:v>
                  </c:pt>
                </c:numCache>
              </c:numRef>
            </c:plus>
            <c:minus>
              <c:numRef>
                <c:f>Sheet1!$C$2:$C$4</c:f>
                <c:numCache>
                  <c:formatCode>General</c:formatCode>
                  <c:ptCount val="3"/>
                  <c:pt idx="0">
                    <c:v>0.11</c:v>
                  </c:pt>
                  <c:pt idx="1">
                    <c:v>0.37</c:v>
                  </c:pt>
                  <c:pt idx="2">
                    <c:v>0.3</c:v>
                  </c:pt>
                </c:numCache>
              </c:numRef>
            </c:minus>
          </c:errBars>
          <c:cat>
            <c:strRef>
              <c:f>Sheet1!$A$2:$A$4</c:f>
              <c:strCache>
                <c:ptCount val="3"/>
                <c:pt idx="0">
                  <c:v>Entire Room</c:v>
                </c:pt>
                <c:pt idx="1">
                  <c:v>Transferred</c:v>
                </c:pt>
                <c:pt idx="2">
                  <c:v>Manually Encoded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0.17</c:v>
                </c:pt>
                <c:pt idx="1">
                  <c:v>0.47</c:v>
                </c:pt>
                <c:pt idx="2">
                  <c:v>0.71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14021496"/>
        <c:axId val="-2137670456"/>
      </c:lineChart>
      <c:catAx>
        <c:axId val="-211402149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600" b="1"/>
            </a:pPr>
            <a:endParaRPr lang="en-US"/>
          </a:p>
        </c:txPr>
        <c:crossAx val="-2137670456"/>
        <c:crosses val="autoZero"/>
        <c:auto val="1"/>
        <c:lblAlgn val="ctr"/>
        <c:lblOffset val="100"/>
        <c:noMultiLvlLbl val="0"/>
      </c:catAx>
      <c:valAx>
        <c:axId val="-2137670456"/>
        <c:scaling>
          <c:orientation val="minMax"/>
          <c:max val="1.0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600" b="1"/>
            </a:pPr>
            <a:endParaRPr lang="en-US"/>
          </a:p>
        </c:txPr>
        <c:crossAx val="-2114021496"/>
        <c:crosses val="autoZero"/>
        <c:crossBetween val="between"/>
        <c:majorUnit val="0.25"/>
      </c:valAx>
    </c:plotArea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layout/>
      <c:overlay val="0"/>
      <c:txPr>
        <a:bodyPr/>
        <a:lstStyle/>
        <a:p>
          <a:pPr>
            <a:defRPr sz="2400"/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Sheet1!$B$17</c:f>
              <c:strCache>
                <c:ptCount val="1"/>
                <c:pt idx="0">
                  <c:v>Recall</c:v>
                </c:pt>
              </c:strCache>
            </c:strRef>
          </c:tx>
          <c:marker>
            <c:symbol val="diamond"/>
            <c:size val="5"/>
          </c:marker>
          <c:errBars>
            <c:errDir val="y"/>
            <c:errBarType val="both"/>
            <c:errValType val="cust"/>
            <c:noEndCap val="0"/>
            <c:plus>
              <c:numRef>
                <c:f>Sheet1!$C$18:$C$20</c:f>
                <c:numCache>
                  <c:formatCode>General</c:formatCode>
                  <c:ptCount val="3"/>
                  <c:pt idx="0">
                    <c:v>0.05</c:v>
                  </c:pt>
                  <c:pt idx="1">
                    <c:v>0.38</c:v>
                  </c:pt>
                  <c:pt idx="2">
                    <c:v>0.25</c:v>
                  </c:pt>
                </c:numCache>
              </c:numRef>
            </c:plus>
            <c:minus>
              <c:numRef>
                <c:f>Sheet1!$C$18:$C$20</c:f>
                <c:numCache>
                  <c:formatCode>General</c:formatCode>
                  <c:ptCount val="3"/>
                  <c:pt idx="0">
                    <c:v>0.05</c:v>
                  </c:pt>
                  <c:pt idx="1">
                    <c:v>0.38</c:v>
                  </c:pt>
                  <c:pt idx="2">
                    <c:v>0.25</c:v>
                  </c:pt>
                </c:numCache>
              </c:numRef>
            </c:minus>
          </c:errBars>
          <c:cat>
            <c:strRef>
              <c:f>Sheet1!$A$18:$A$20</c:f>
              <c:strCache>
                <c:ptCount val="3"/>
                <c:pt idx="0">
                  <c:v>Entire Room</c:v>
                </c:pt>
                <c:pt idx="1">
                  <c:v>Transferred</c:v>
                </c:pt>
                <c:pt idx="2">
                  <c:v>Manually Encoded</c:v>
                </c:pt>
              </c:strCache>
            </c:strRef>
          </c:cat>
          <c:val>
            <c:numRef>
              <c:f>Sheet1!$B$18:$B$20</c:f>
              <c:numCache>
                <c:formatCode>General</c:formatCode>
                <c:ptCount val="3"/>
                <c:pt idx="0">
                  <c:v>0.98</c:v>
                </c:pt>
                <c:pt idx="1">
                  <c:v>0.46</c:v>
                </c:pt>
                <c:pt idx="2">
                  <c:v>0.67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2109192328"/>
        <c:axId val="2132881912"/>
      </c:lineChart>
      <c:catAx>
        <c:axId val="-2109192328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600" b="1"/>
            </a:pPr>
            <a:endParaRPr lang="en-US"/>
          </a:p>
        </c:txPr>
        <c:crossAx val="2132881912"/>
        <c:crosses val="autoZero"/>
        <c:auto val="1"/>
        <c:lblAlgn val="ctr"/>
        <c:lblOffset val="100"/>
        <c:noMultiLvlLbl val="0"/>
      </c:catAx>
      <c:valAx>
        <c:axId val="2132881912"/>
        <c:scaling>
          <c:orientation val="minMax"/>
          <c:max val="1.0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600" b="1"/>
            </a:pPr>
            <a:endParaRPr lang="en-US"/>
          </a:p>
        </c:txPr>
        <c:crossAx val="-2109192328"/>
        <c:crosses val="autoZero"/>
        <c:crossBetween val="between"/>
        <c:majorUnit val="0.25"/>
      </c:valAx>
    </c:plotArea>
    <c:plotVisOnly val="1"/>
    <c:dispBlanksAs val="gap"/>
    <c:showDLblsOverMax val="0"/>
  </c:chart>
  <c:externalData r:id="rId1">
    <c:autoUpdate val="0"/>
  </c:externalData>
</c:chartSpace>
</file>

<file path=ppt/media/image1.png>
</file>

<file path=ppt/media/image12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7EE8B9-92AD-0145-82BC-61196911AE4C}" type="datetimeFigureOut">
              <a:rPr lang="en-US" smtClean="0"/>
              <a:t>7/8/12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C58E8D-5DAE-0442-B1C1-E0A4A767B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331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C58E8D-5DAE-0442-B1C1-E0A4A767B64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037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C58E8D-5DAE-0442-B1C1-E0A4A767B64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520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7/8/12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704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7/8/12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823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7/8/12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545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7/8/12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844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7/8/12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62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7/8/12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219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7/8/12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814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7/8/12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488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7/8/12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442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7/8/12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983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7/8/12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06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5D4E93-49AA-44AC-BC2F-4402C771A156}" type="datetimeFigureOut">
              <a:rPr lang="en-US" smtClean="0"/>
              <a:t>7/8/12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899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Relationship Id="rId3" Type="http://schemas.openxmlformats.org/officeDocument/2006/relationships/chart" Target="../charts/char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Using Anchor Points to Define and Transfer Spatial Regions Based on Context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855156"/>
            <a:ext cx="1905000" cy="11430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tx1"/>
                </a:solidFill>
              </a:rPr>
              <a:t>Matt Klenk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PARC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637844" y="3855156"/>
            <a:ext cx="1905000" cy="1341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Nick Hawes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University of Birmingham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428044" y="5181600"/>
            <a:ext cx="2209800" cy="137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Graham Horn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University of Birmingham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6096000" y="3855156"/>
            <a:ext cx="2438400" cy="140264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Kate Lockwood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California State University – Monterey Bay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5181600" y="5181600"/>
            <a:ext cx="2438400" cy="14026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John Kelleher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Dublin </a:t>
            </a:r>
            <a:r>
              <a:rPr lang="en-US" sz="2400" dirty="0" err="1" smtClean="0">
                <a:solidFill>
                  <a:schemeClr val="tx1"/>
                </a:solidFill>
              </a:rPr>
              <a:t>Institue</a:t>
            </a:r>
            <a:r>
              <a:rPr lang="en-US" sz="2400" dirty="0" smtClean="0">
                <a:solidFill>
                  <a:schemeClr val="tx1"/>
                </a:solidFill>
              </a:rPr>
              <a:t> of Technology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0317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Cognitive Systems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Qualitative spatial </a:t>
            </a:r>
            <a:r>
              <a:rPr lang="en-US" dirty="0"/>
              <a:t>r</a:t>
            </a:r>
            <a:r>
              <a:rPr lang="en-US" dirty="0" smtClean="0"/>
              <a:t>epresentations</a:t>
            </a:r>
          </a:p>
          <a:p>
            <a:pPr lvl="1"/>
            <a:r>
              <a:rPr lang="en-US" dirty="0" smtClean="0"/>
              <a:t>RCC-8 + Positional relationships between entities</a:t>
            </a:r>
          </a:p>
          <a:p>
            <a:r>
              <a:rPr lang="en-US" dirty="0" smtClean="0"/>
              <a:t>Symbolically describe regions</a:t>
            </a:r>
          </a:p>
          <a:p>
            <a:pPr lvl="1"/>
            <a:r>
              <a:rPr lang="en-US" i="1" dirty="0" smtClean="0"/>
              <a:t>Anchor points </a:t>
            </a:r>
            <a:r>
              <a:rPr lang="en-US" dirty="0" smtClean="0"/>
              <a:t>(Klenk </a:t>
            </a:r>
            <a:r>
              <a:rPr lang="en-US" i="1" dirty="0" smtClean="0"/>
              <a:t>et al.</a:t>
            </a:r>
            <a:r>
              <a:rPr lang="en-US" dirty="0" smtClean="0"/>
              <a:t> 2005)</a:t>
            </a:r>
          </a:p>
          <a:p>
            <a:r>
              <a:rPr lang="en-US" dirty="0" smtClean="0"/>
              <a:t>Incremental learning from a single case</a:t>
            </a:r>
          </a:p>
          <a:p>
            <a:pPr lvl="1"/>
            <a:r>
              <a:rPr lang="en-US" dirty="0" smtClean="0"/>
              <a:t>Analogy SME (</a:t>
            </a:r>
            <a:r>
              <a:rPr lang="en-US" dirty="0" err="1" smtClean="0"/>
              <a:t>Falkenhainer</a:t>
            </a:r>
            <a:r>
              <a:rPr lang="en-US" dirty="0" smtClean="0"/>
              <a:t> </a:t>
            </a:r>
            <a:r>
              <a:rPr lang="en-US" i="1" dirty="0" smtClean="0"/>
              <a:t>et al.</a:t>
            </a:r>
            <a:r>
              <a:rPr lang="en-US" dirty="0" smtClean="0"/>
              <a:t> 1989)</a:t>
            </a:r>
          </a:p>
        </p:txBody>
      </p:sp>
    </p:spTree>
    <p:extLst>
      <p:ext uri="{BB962C8B-B14F-4D97-AF65-F5344CB8AC3E}">
        <p14:creationId xmlns:p14="http://schemas.microsoft.com/office/powerpoint/2010/main" val="34330571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From Sensors to Symbols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406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180"/>
            <a:ext cx="9144000" cy="676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7381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00"/>
            <a:ext cx="9144000" cy="680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463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860" r="-1860"/>
          <a:stretch/>
        </p:blipFill>
        <p:spPr>
          <a:xfrm>
            <a:off x="-96308" y="0"/>
            <a:ext cx="9279110" cy="6629400"/>
          </a:xfrm>
        </p:spPr>
      </p:pic>
      <p:sp>
        <p:nvSpPr>
          <p:cNvPr id="8" name="Rounded Rectangular Callout 7"/>
          <p:cNvSpPr/>
          <p:nvPr/>
        </p:nvSpPr>
        <p:spPr>
          <a:xfrm>
            <a:off x="4343400" y="4419600"/>
            <a:ext cx="2133600" cy="990600"/>
          </a:xfrm>
          <a:prstGeom prst="wedgeRoundRectCallout">
            <a:avLst>
              <a:gd name="adj1" fmla="val 58657"/>
              <a:gd name="adj2" fmla="val -132128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Dora</a:t>
            </a:r>
            <a:endParaRPr lang="en-US" sz="2400" dirty="0"/>
          </a:p>
        </p:txBody>
      </p:sp>
      <p:sp>
        <p:nvSpPr>
          <p:cNvPr id="9" name="Rounded Rectangle 8"/>
          <p:cNvSpPr/>
          <p:nvPr/>
        </p:nvSpPr>
        <p:spPr>
          <a:xfrm>
            <a:off x="2286000" y="533400"/>
            <a:ext cx="4724400" cy="68580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Explore the classroom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88782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l="-21473" r="-21473"/>
          <a:stretch>
            <a:fillRect/>
          </a:stretch>
        </p:blipFill>
        <p:spPr>
          <a:xfrm>
            <a:off x="-1025372" y="206110"/>
            <a:ext cx="11540972" cy="6347090"/>
          </a:xfrm>
        </p:spPr>
      </p:pic>
    </p:spTree>
    <p:extLst>
      <p:ext uri="{BB962C8B-B14F-4D97-AF65-F5344CB8AC3E}">
        <p14:creationId xmlns:p14="http://schemas.microsoft.com/office/powerpoint/2010/main" val="12037575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6857" r="-16857"/>
          <a:stretch>
            <a:fillRect/>
          </a:stretch>
        </p:blipFill>
        <p:spPr>
          <a:xfrm>
            <a:off x="-1185389" y="152400"/>
            <a:ext cx="11777189" cy="6477000"/>
          </a:xfrm>
        </p:spPr>
      </p:pic>
    </p:spTree>
    <p:extLst>
      <p:ext uri="{BB962C8B-B14F-4D97-AF65-F5344CB8AC3E}">
        <p14:creationId xmlns:p14="http://schemas.microsoft.com/office/powerpoint/2010/main" val="8102212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5"/>
          <p:cNvPicPr>
            <a:picLocks noChangeAspect="1"/>
          </p:cNvPicPr>
          <p:nvPr/>
        </p:nvPicPr>
        <p:blipFill>
          <a:blip r:embed="rId2"/>
          <a:srcRect l="-21473" r="-21473"/>
          <a:stretch>
            <a:fillRect/>
          </a:stretch>
        </p:blipFill>
        <p:spPr>
          <a:xfrm>
            <a:off x="-1219200" y="228600"/>
            <a:ext cx="11540972" cy="634709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1371600" y="1371600"/>
            <a:ext cx="4419600" cy="4343400"/>
          </a:xfrm>
          <a:prstGeom prst="roundRect">
            <a:avLst/>
          </a:prstGeom>
          <a:noFill/>
          <a:ln w="57150" cmpd="sng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ular Callout 6"/>
          <p:cNvSpPr/>
          <p:nvPr/>
        </p:nvSpPr>
        <p:spPr>
          <a:xfrm>
            <a:off x="6172200" y="914400"/>
            <a:ext cx="2819400" cy="990600"/>
          </a:xfrm>
          <a:prstGeom prst="wedgeRoundRectCallout">
            <a:avLst>
              <a:gd name="adj1" fmla="val -66463"/>
              <a:gd name="adj2" fmla="val 38463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i="1" dirty="0" smtClean="0"/>
              <a:t>group entities</a:t>
            </a:r>
            <a:r>
              <a:rPr lang="en-US" dirty="0" smtClean="0"/>
              <a:t>  for each set of adjacent objects with the same type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6073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8079" r="-18079"/>
          <a:stretch>
            <a:fillRect/>
          </a:stretch>
        </p:blipFill>
        <p:spPr>
          <a:xfrm>
            <a:off x="-1524854" y="76200"/>
            <a:ext cx="12192854" cy="6705600"/>
          </a:xfrm>
        </p:spPr>
      </p:pic>
    </p:spTree>
    <p:extLst>
      <p:ext uri="{BB962C8B-B14F-4D97-AF65-F5344CB8AC3E}">
        <p14:creationId xmlns:p14="http://schemas.microsoft.com/office/powerpoint/2010/main" val="2086673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2857" b="12857"/>
          <a:stretch>
            <a:fillRect/>
          </a:stretch>
        </p:blipFill>
        <p:spPr>
          <a:xfrm>
            <a:off x="0" y="990600"/>
            <a:ext cx="9144640" cy="5029200"/>
          </a:xfrm>
        </p:spPr>
      </p:pic>
    </p:spTree>
    <p:extLst>
      <p:ext uri="{BB962C8B-B14F-4D97-AF65-F5344CB8AC3E}">
        <p14:creationId xmlns:p14="http://schemas.microsoft.com/office/powerpoint/2010/main" val="42378731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76200"/>
            <a:ext cx="4472090" cy="67299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29378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QSRs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887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Defining CDSRs with Anchor 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26483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Anchor 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4485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Region Boundary Segment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46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Instance-Based Learning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822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figures-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" t="2" r="11001" b="22657"/>
          <a:stretch/>
        </p:blipFill>
        <p:spPr>
          <a:xfrm>
            <a:off x="0" y="533400"/>
            <a:ext cx="9120352" cy="594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512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Analogical Inference</a:t>
            </a:r>
            <a:endParaRPr lang="en-US" dirty="0"/>
          </a:p>
        </p:txBody>
      </p:sp>
      <p:pic>
        <p:nvPicPr>
          <p:cNvPr id="4" name="Content Placeholder 3" descr="AnalogyDiagramv4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2" r="-112"/>
          <a:stretch/>
        </p:blipFill>
        <p:spPr>
          <a:xfrm>
            <a:off x="711199" y="1497838"/>
            <a:ext cx="7670801" cy="5360161"/>
          </a:xfrm>
        </p:spPr>
      </p:pic>
    </p:spTree>
    <p:extLst>
      <p:ext uri="{BB962C8B-B14F-4D97-AF65-F5344CB8AC3E}">
        <p14:creationId xmlns:p14="http://schemas.microsoft.com/office/powerpoint/2010/main" val="4169744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Experiment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806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Are anchor points able to encode context dependent spatial regions?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Can we identify context dependent spatial regions by analogy with an understood example?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6324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Materials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6 classrooms and 2 studio </a:t>
            </a:r>
            <a:r>
              <a:rPr lang="en-US" dirty="0"/>
              <a:t>a</a:t>
            </a:r>
            <a:r>
              <a:rPr lang="en-US" dirty="0" smtClean="0"/>
              <a:t>partments</a:t>
            </a:r>
          </a:p>
          <a:p>
            <a:pPr lvl="1"/>
            <a:r>
              <a:rPr lang="en-US" dirty="0" smtClean="0"/>
              <a:t>4 of the classrooms were real</a:t>
            </a:r>
          </a:p>
          <a:p>
            <a:pPr lvl="1"/>
            <a:r>
              <a:rPr lang="en-US" dirty="0" smtClean="0"/>
              <a:t>4 regions per classroom, 3 regions per apartment</a:t>
            </a:r>
          </a:p>
          <a:p>
            <a:r>
              <a:rPr lang="en-US" dirty="0" smtClean="0"/>
              <a:t>Manually encoded regions for each room</a:t>
            </a:r>
          </a:p>
          <a:p>
            <a:r>
              <a:rPr lang="en-US" dirty="0" smtClean="0"/>
              <a:t>Ground truth from 3 human subjects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43071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 Dependent Spatial Regions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Environments are Defined by </a:t>
            </a:r>
            <a:r>
              <a:rPr lang="en-US" i="1" dirty="0" smtClean="0">
                <a:solidFill>
                  <a:schemeClr val="tx1"/>
                </a:solidFill>
              </a:rPr>
              <a:t>Context</a:t>
            </a:r>
            <a:r>
              <a:rPr lang="en-US" dirty="0" smtClean="0">
                <a:solidFill>
                  <a:schemeClr val="tx1"/>
                </a:solidFill>
              </a:rPr>
              <a:t> as well as </a:t>
            </a:r>
            <a:r>
              <a:rPr lang="en-US" i="1" dirty="0" smtClean="0">
                <a:solidFill>
                  <a:schemeClr val="tx1"/>
                </a:solidFill>
              </a:rPr>
              <a:t>Geometry</a:t>
            </a:r>
            <a:endParaRPr lang="en-US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1952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ug4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6" b="13336"/>
          <a:stretch>
            <a:fillRect/>
          </a:stretch>
        </p:blipFill>
        <p:spPr>
          <a:xfrm>
            <a:off x="-9563" y="914400"/>
            <a:ext cx="9144640" cy="5029200"/>
          </a:xfrm>
          <a:prstGeom prst="rect">
            <a:avLst/>
          </a:prstGeom>
        </p:spPr>
      </p:pic>
      <p:sp>
        <p:nvSpPr>
          <p:cNvPr id="7" name="Rounded Rectangular Callout 6"/>
          <p:cNvSpPr/>
          <p:nvPr/>
        </p:nvSpPr>
        <p:spPr>
          <a:xfrm>
            <a:off x="457200" y="1066800"/>
            <a:ext cx="4419600" cy="1143000"/>
          </a:xfrm>
          <a:prstGeom prst="wedgeRoundRectCallout">
            <a:avLst>
              <a:gd name="adj1" fmla="val 65860"/>
              <a:gd name="adj2" fmla="val 69297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Subjects are asked to draw a polygon for the region of the front of the room</a:t>
            </a:r>
            <a:endParaRPr lang="en-US" dirty="0"/>
          </a:p>
        </p:txBody>
      </p:sp>
      <p:sp>
        <p:nvSpPr>
          <p:cNvPr id="8" name="Rounded Rectangular Callout 7"/>
          <p:cNvSpPr/>
          <p:nvPr/>
        </p:nvSpPr>
        <p:spPr>
          <a:xfrm>
            <a:off x="1143000" y="5029200"/>
            <a:ext cx="4038600" cy="990600"/>
          </a:xfrm>
          <a:prstGeom prst="wedgeRoundRectCallout">
            <a:avLst>
              <a:gd name="adj1" fmla="val 73198"/>
              <a:gd name="adj2" fmla="val -91453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Geometric sensor data from the room in the picture.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5472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orked-examp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254"/>
            <a:ext cx="6516584" cy="6858000"/>
          </a:xfrm>
          <a:prstGeom prst="rect">
            <a:avLst/>
          </a:prstGeom>
        </p:spPr>
      </p:pic>
      <p:sp>
        <p:nvSpPr>
          <p:cNvPr id="6" name="Diamond 5"/>
          <p:cNvSpPr/>
          <p:nvPr/>
        </p:nvSpPr>
        <p:spPr>
          <a:xfrm>
            <a:off x="6705600" y="4419600"/>
            <a:ext cx="2209800" cy="1676400"/>
          </a:xfrm>
          <a:prstGeom prst="diamond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Target</a:t>
            </a:r>
            <a:endParaRPr lang="en-US" dirty="0"/>
          </a:p>
        </p:txBody>
      </p:sp>
      <p:sp>
        <p:nvSpPr>
          <p:cNvPr id="7" name="Diamond 6"/>
          <p:cNvSpPr/>
          <p:nvPr/>
        </p:nvSpPr>
        <p:spPr>
          <a:xfrm>
            <a:off x="6705600" y="914400"/>
            <a:ext cx="2209800" cy="1676400"/>
          </a:xfrm>
          <a:prstGeom prst="diamond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Source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3124200"/>
            <a:ext cx="9144000" cy="76200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ounded Rectangular Callout 9"/>
          <p:cNvSpPr/>
          <p:nvPr/>
        </p:nvSpPr>
        <p:spPr>
          <a:xfrm>
            <a:off x="1981200" y="304800"/>
            <a:ext cx="2667000" cy="914400"/>
          </a:xfrm>
          <a:prstGeom prst="wedgeRoundRectCallout">
            <a:avLst>
              <a:gd name="adj1" fmla="val -110379"/>
              <a:gd name="adj2" fmla="val 40572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Manually encoded front of the classroom</a:t>
            </a:r>
            <a:endParaRPr lang="en-US" dirty="0"/>
          </a:p>
        </p:txBody>
      </p:sp>
      <p:sp>
        <p:nvSpPr>
          <p:cNvPr id="11" name="Rounded Rectangular Callout 10"/>
          <p:cNvSpPr/>
          <p:nvPr/>
        </p:nvSpPr>
        <p:spPr>
          <a:xfrm>
            <a:off x="2209800" y="3352800"/>
            <a:ext cx="2514600" cy="685800"/>
          </a:xfrm>
          <a:prstGeom prst="wedgeRoundRectCallout">
            <a:avLst>
              <a:gd name="adj1" fmla="val -99692"/>
              <a:gd name="adj2" fmla="val 5031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Human subject’s front of the classroom</a:t>
            </a:r>
            <a:endParaRPr lang="en-US" dirty="0"/>
          </a:p>
        </p:txBody>
      </p:sp>
      <p:sp>
        <p:nvSpPr>
          <p:cNvPr id="12" name="Rounded Rectangular Callout 11"/>
          <p:cNvSpPr/>
          <p:nvPr/>
        </p:nvSpPr>
        <p:spPr>
          <a:xfrm>
            <a:off x="2438400" y="4800600"/>
            <a:ext cx="2514600" cy="838200"/>
          </a:xfrm>
          <a:prstGeom prst="wedgeRoundRectCallout">
            <a:avLst>
              <a:gd name="adj1" fmla="val -76419"/>
              <a:gd name="adj2" fmla="val -30428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Analogically transferred front of the classroom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8419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Metrics</a:t>
            </a:r>
            <a:endParaRPr lang="en-US" dirty="0"/>
          </a:p>
        </p:txBody>
      </p:sp>
      <p:pic>
        <p:nvPicPr>
          <p:cNvPr id="6" name="Content Placeholder 5" descr="worked-example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86" b="-2906"/>
          <a:stretch/>
        </p:blipFill>
        <p:spPr>
          <a:xfrm>
            <a:off x="1752600" y="3596145"/>
            <a:ext cx="5791200" cy="3261855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1219200"/>
            <a:ext cx="7120759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4864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74584604"/>
              </p:ext>
            </p:extLst>
          </p:nvPr>
        </p:nvGraphicFramePr>
        <p:xfrm>
          <a:off x="0" y="14478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1213951"/>
              </p:ext>
            </p:extLst>
          </p:nvPr>
        </p:nvGraphicFramePr>
        <p:xfrm>
          <a:off x="4572000" y="14478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381000" y="4419600"/>
            <a:ext cx="83058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 smtClean="0"/>
              <a:t>Entire room provides a baseline for comparison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 smtClean="0"/>
              <a:t>Anchor points can representing context dependent spatial regions</a:t>
            </a: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A</a:t>
            </a:r>
            <a:r>
              <a:rPr lang="en-US" sz="2400" dirty="0" smtClean="0"/>
              <a:t>nchor points provide a symbolic representation suitable for analogy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0147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Assumes same orientation</a:t>
            </a:r>
          </a:p>
          <a:p>
            <a:pPr lvl="1"/>
            <a:r>
              <a:rPr lang="en-US" dirty="0" smtClean="0"/>
              <a:t>Future work: Qualitative rotations for best match</a:t>
            </a:r>
          </a:p>
          <a:p>
            <a:r>
              <a:rPr lang="en-US" dirty="0" smtClean="0"/>
              <a:t>No anchor point for area “near”</a:t>
            </a:r>
          </a:p>
          <a:p>
            <a:pPr lvl="1"/>
            <a:r>
              <a:rPr lang="en-US" dirty="0" smtClean="0"/>
              <a:t>Future work: Potential field models tied to anchor points</a:t>
            </a:r>
          </a:p>
          <a:p>
            <a:r>
              <a:rPr lang="en-US" dirty="0" smtClean="0"/>
              <a:t>No transfer post-processing</a:t>
            </a:r>
          </a:p>
          <a:p>
            <a:pPr lvl="1"/>
            <a:r>
              <a:rPr lang="en-US" dirty="0" smtClean="0"/>
              <a:t>Future work: compare the QSRs of the transferred region to that of the source region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6240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Spatial Semantic Hierarchy (</a:t>
            </a:r>
            <a:r>
              <a:rPr lang="en-US" dirty="0" err="1" smtClean="0"/>
              <a:t>Kuipers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NuSketch</a:t>
            </a:r>
            <a:r>
              <a:rPr lang="en-US" dirty="0" smtClean="0"/>
              <a:t> </a:t>
            </a:r>
            <a:r>
              <a:rPr lang="en-US" dirty="0" err="1" smtClean="0"/>
              <a:t>Battlespace</a:t>
            </a:r>
            <a:r>
              <a:rPr lang="en-US" dirty="0" smtClean="0"/>
              <a:t> (</a:t>
            </a:r>
            <a:r>
              <a:rPr lang="en-US" dirty="0" err="1" smtClean="0"/>
              <a:t>Forbus</a:t>
            </a:r>
            <a:r>
              <a:rPr lang="en-US" dirty="0" smtClean="0"/>
              <a:t> </a:t>
            </a:r>
            <a:r>
              <a:rPr lang="en-US" i="1" dirty="0" smtClean="0"/>
              <a:t>et al.</a:t>
            </a:r>
            <a:r>
              <a:rPr lang="en-US" dirty="0" smtClean="0"/>
              <a:t> 2003)</a:t>
            </a:r>
          </a:p>
          <a:p>
            <a:pPr lvl="1"/>
            <a:r>
              <a:rPr lang="en-US" dirty="0" smtClean="0"/>
              <a:t>Identified regions of potential ambushes</a:t>
            </a:r>
          </a:p>
          <a:p>
            <a:r>
              <a:rPr lang="en-US" dirty="0" smtClean="0"/>
              <a:t>McClure &amp; </a:t>
            </a:r>
            <a:r>
              <a:rPr lang="en-US" dirty="0" err="1" smtClean="0"/>
              <a:t>Forbus</a:t>
            </a:r>
            <a:r>
              <a:rPr lang="en-US" dirty="0" smtClean="0"/>
              <a:t> (2012)</a:t>
            </a:r>
          </a:p>
        </p:txBody>
      </p:sp>
    </p:spTree>
    <p:extLst>
      <p:ext uri="{BB962C8B-B14F-4D97-AF65-F5344CB8AC3E}">
        <p14:creationId xmlns:p14="http://schemas.microsoft.com/office/powerpoint/2010/main" val="1357215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Extract symbolic representations from sensor data</a:t>
            </a:r>
          </a:p>
          <a:p>
            <a:r>
              <a:rPr lang="en-US" dirty="0" smtClean="0"/>
              <a:t>Ground regions in sensor data using anchor points</a:t>
            </a:r>
          </a:p>
          <a:p>
            <a:r>
              <a:rPr lang="en-US" dirty="0" smtClean="0"/>
              <a:t>Transfer </a:t>
            </a:r>
            <a:r>
              <a:rPr lang="en-US" dirty="0"/>
              <a:t>context dependent spatial </a:t>
            </a:r>
            <a:r>
              <a:rPr lang="en-US" dirty="0" smtClean="0"/>
              <a:t>regions based on spatial and semantic similarity</a:t>
            </a:r>
          </a:p>
        </p:txBody>
      </p:sp>
    </p:spTree>
    <p:extLst>
      <p:ext uri="{BB962C8B-B14F-4D97-AF65-F5344CB8AC3E}">
        <p14:creationId xmlns:p14="http://schemas.microsoft.com/office/powerpoint/2010/main" val="18449503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1400" y="274638"/>
            <a:ext cx="5105400" cy="1143000"/>
          </a:xfrm>
        </p:spPr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507527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05400" y="2971800"/>
            <a:ext cx="2667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Questions?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45522059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6210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45212" b="-45212"/>
          <a:stretch>
            <a:fillRect/>
          </a:stretch>
        </p:blipFill>
        <p:spPr>
          <a:xfrm>
            <a:off x="-97021" y="762000"/>
            <a:ext cx="9753707" cy="5364163"/>
          </a:xfrm>
        </p:spPr>
      </p:pic>
    </p:spTree>
    <p:extLst>
      <p:ext uri="{BB962C8B-B14F-4D97-AF65-F5344CB8AC3E}">
        <p14:creationId xmlns:p14="http://schemas.microsoft.com/office/powerpoint/2010/main" val="2436736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:\Users\klenk\Documents\NRL\prego\BoS\enemy-tanks-arrive-crop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0458" y="0"/>
            <a:ext cx="4315342" cy="3200400"/>
          </a:xfrm>
          <a:prstGeom prst="rect">
            <a:avLst/>
          </a:prstGeom>
          <a:noFill/>
        </p:spPr>
      </p:pic>
      <p:pic>
        <p:nvPicPr>
          <p:cNvPr id="5" name="Picture 5" descr="C:\Users\klenk\Documents\NRL\dta-strategy-games\spatial-rts\screen-shots\red-rescue-smaller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64170" y="2362200"/>
            <a:ext cx="4403630" cy="4495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47061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2251"/>
            <a:ext cx="9112070" cy="5942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782873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4" y="0"/>
            <a:ext cx="9057166" cy="68087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47149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14400"/>
            <a:ext cx="9144000" cy="5148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888228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206165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From Sensor to </a:t>
            </a:r>
            <a:r>
              <a:rPr lang="en-US" i="1" dirty="0" smtClean="0"/>
              <a:t>Semantics</a:t>
            </a:r>
            <a:endParaRPr lang="en-US" dirty="0"/>
          </a:p>
          <a:p>
            <a:pPr lvl="1"/>
            <a:r>
              <a:rPr lang="en-US" dirty="0" smtClean="0"/>
              <a:t>Increasing interest in the Robotics </a:t>
            </a:r>
            <a:r>
              <a:rPr lang="en-US" dirty="0" smtClean="0"/>
              <a:t>community</a:t>
            </a:r>
          </a:p>
          <a:p>
            <a:pPr marL="914400" lvl="2" indent="0">
              <a:buNone/>
            </a:pPr>
            <a:r>
              <a:rPr lang="en-US" dirty="0" smtClean="0"/>
              <a:t>(e.g., Special Issue of Robotics  and </a:t>
            </a:r>
            <a:r>
              <a:rPr lang="en-US" dirty="0"/>
              <a:t>Autonomous </a:t>
            </a:r>
            <a:r>
              <a:rPr lang="en-US" dirty="0" smtClean="0"/>
              <a:t>Systems 2008, </a:t>
            </a:r>
            <a:r>
              <a:rPr lang="en-US" dirty="0"/>
              <a:t>2 AAAI-12 Workshops)</a:t>
            </a:r>
            <a:endParaRPr lang="en-US" dirty="0" smtClean="0"/>
          </a:p>
          <a:p>
            <a:pPr lvl="1"/>
            <a:r>
              <a:rPr lang="en-US" dirty="0" smtClean="0"/>
              <a:t>QR </a:t>
            </a:r>
            <a:r>
              <a:rPr lang="en-US" dirty="0" smtClean="0"/>
              <a:t>is all about making the </a:t>
            </a:r>
            <a:r>
              <a:rPr lang="en-US" b="1" dirty="0" smtClean="0"/>
              <a:t>relevant</a:t>
            </a:r>
            <a:r>
              <a:rPr lang="en-US" dirty="0" smtClean="0"/>
              <a:t> distinctions to solve </a:t>
            </a:r>
            <a:r>
              <a:rPr lang="en-US" dirty="0" smtClean="0"/>
              <a:t>problems</a:t>
            </a:r>
          </a:p>
          <a:p>
            <a:r>
              <a:rPr lang="en-US" dirty="0" smtClean="0"/>
              <a:t>Why is this hard?</a:t>
            </a:r>
          </a:p>
          <a:p>
            <a:pPr lvl="1"/>
            <a:r>
              <a:rPr lang="en-US" dirty="0" smtClean="0"/>
              <a:t>Integrate geometric, semantic, and relational reasoning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30190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641</TotalTime>
  <Words>435</Words>
  <Application>Microsoft Macintosh PowerPoint</Application>
  <PresentationFormat>On-screen Show (4:3)</PresentationFormat>
  <Paragraphs>84</Paragraphs>
  <Slides>39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0" baseType="lpstr">
      <vt:lpstr>Office Theme</vt:lpstr>
      <vt:lpstr>Using Anchor Points to Define and Transfer Spatial Regions Based on Context</vt:lpstr>
      <vt:lpstr>PowerPoint Presentation</vt:lpstr>
      <vt:lpstr>Context Dependent Spatial Regions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Problem</vt:lpstr>
      <vt:lpstr>Cognitive Systems Solution</vt:lpstr>
      <vt:lpstr>From Sensors to Symbols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QSRs</vt:lpstr>
      <vt:lpstr>Defining CDSRs with Anchor Points</vt:lpstr>
      <vt:lpstr>Anchor Points</vt:lpstr>
      <vt:lpstr>Region Boundary Segment</vt:lpstr>
      <vt:lpstr>Instance-Based Learning</vt:lpstr>
      <vt:lpstr>Goal</vt:lpstr>
      <vt:lpstr>Analogical Inference</vt:lpstr>
      <vt:lpstr>Experiment</vt:lpstr>
      <vt:lpstr>Purpose</vt:lpstr>
      <vt:lpstr>Materials</vt:lpstr>
      <vt:lpstr>PowerPoint Presentation</vt:lpstr>
      <vt:lpstr>PowerPoint Presentation</vt:lpstr>
      <vt:lpstr>Metrics</vt:lpstr>
      <vt:lpstr>Results</vt:lpstr>
      <vt:lpstr>Current Limitations</vt:lpstr>
      <vt:lpstr>Related Work</vt:lpstr>
      <vt:lpstr>Discussion</vt:lpstr>
      <vt:lpstr>Thank you</vt:lpstr>
      <vt:lpstr>Backup</vt:lpstr>
      <vt:lpstr>PowerPoint Presentation</vt:lpstr>
    </vt:vector>
  </TitlesOfParts>
  <Company>PARC, Inc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Anchor Points to Define and Transfer Spatial Regions Based on Context</dc:title>
  <dc:creator>Klenk, Matthew &lt;Matthew.Klenk@parc.com&gt;</dc:creator>
  <cp:lastModifiedBy>Matthew Klenk</cp:lastModifiedBy>
  <cp:revision>28</cp:revision>
  <dcterms:created xsi:type="dcterms:W3CDTF">2012-07-02T17:54:48Z</dcterms:created>
  <dcterms:modified xsi:type="dcterms:W3CDTF">2012-07-09T04:04:01Z</dcterms:modified>
</cp:coreProperties>
</file>

<file path=docProps/thumbnail.jpeg>
</file>